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</p:sldIdLst>
  <p:sldSz cx="7562850" cy="1069181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12" autoAdjust="0"/>
    <p:restoredTop sz="94660"/>
  </p:normalViewPr>
  <p:slideViewPr>
    <p:cSldViewPr snapToGrid="0">
      <p:cViewPr varScale="1">
        <p:scale>
          <a:sx n="43" d="100"/>
          <a:sy n="43" d="100"/>
        </p:scale>
        <p:origin x="21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8976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Equation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323850" y="2017713"/>
            <a:ext cx="6823075" cy="203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050"/>
              </a:spcBef>
              <a:spcAft>
                <a:spcPts val="1475"/>
              </a:spcAft>
            </a:pPr>
            <a:r>
              <a:rPr lang="en-US" b="1">
                <a:latin typeface="Times New Roman" panose="02020603050405020304" pitchFamily="18" charset="0"/>
              </a:rPr>
              <a:t>Lab -3-</a:t>
            </a:r>
          </a:p>
          <a:p>
            <a:pPr algn="ctr" eaLnBrk="1" hangingPunct="1">
              <a:spcAft>
                <a:spcPts val="213"/>
              </a:spcAft>
            </a:pPr>
            <a:r>
              <a:rPr lang="en-US" sz="2000" b="1">
                <a:latin typeface="Times New Roman" panose="02020603050405020304" pitchFamily="18" charset="0"/>
              </a:rPr>
              <a:t>Standard Solution</a:t>
            </a:r>
          </a:p>
          <a:p>
            <a:pPr eaLnBrk="1" hangingPunct="1">
              <a:lnSpc>
                <a:spcPts val="1588"/>
              </a:lnSpc>
            </a:pPr>
            <a:r>
              <a:rPr lang="en-US" sz="1400" b="1">
                <a:latin typeface="Times New Roman" panose="02020603050405020304" pitchFamily="18" charset="0"/>
              </a:rPr>
              <a:t>What is a standard solution?</a:t>
            </a:r>
          </a:p>
          <a:p>
            <a:pPr algn="just" eaLnBrk="1" hangingPunct="1">
              <a:lnSpc>
                <a:spcPts val="1588"/>
              </a:lnSpc>
              <a:spcAft>
                <a:spcPts val="213"/>
              </a:spcAft>
            </a:pPr>
            <a:r>
              <a:rPr lang="en-US" sz="1400">
                <a:latin typeface="Times New Roman" panose="02020603050405020304" pitchFamily="18" charset="0"/>
              </a:rPr>
              <a:t>A standard solution is a solution whose concentration is known accurately. Its concentration is usually given in mol dm</a:t>
            </a:r>
            <a:r>
              <a:rPr lang="en-US" sz="1400" baseline="30000">
                <a:latin typeface="Times New Roman" panose="02020603050405020304" pitchFamily="18" charset="0"/>
              </a:rPr>
              <a:t>-3</a:t>
            </a:r>
            <a:r>
              <a:rPr lang="en-US" sz="140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ts val="3125"/>
              </a:lnSpc>
            </a:pPr>
            <a:r>
              <a:rPr lang="en-US" sz="1400" b="1">
                <a:latin typeface="Times New Roman" panose="02020603050405020304" pitchFamily="18" charset="0"/>
              </a:rPr>
              <a:t>moles = concentration x volume Making up the standard solution</a:t>
            </a:r>
          </a:p>
        </p:txBody>
      </p:sp>
      <p:sp>
        <p:nvSpPr>
          <p:cNvPr id="26627" name="Rectangle 6"/>
          <p:cNvSpPr>
            <a:spLocks noChangeArrowheads="1"/>
          </p:cNvSpPr>
          <p:nvPr/>
        </p:nvSpPr>
        <p:spPr bwMode="auto">
          <a:xfrm>
            <a:off x="323850" y="8056563"/>
            <a:ext cx="6835775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Bef>
                <a:spcPts val="1263"/>
              </a:spcBef>
            </a:pPr>
            <a:r>
              <a:rPr lang="en-US" sz="1500" b="1">
                <a:latin typeface="Times New Roman" panose="02020603050405020304" pitchFamily="18" charset="0"/>
              </a:rPr>
              <a:t>Primary and secondary Standards solutions</a:t>
            </a:r>
          </a:p>
          <a:p>
            <a:pPr algn="just" eaLnBrk="1" hangingPunct="1">
              <a:lnSpc>
                <a:spcPts val="1613"/>
              </a:lnSpc>
              <a:spcAft>
                <a:spcPts val="1050"/>
              </a:spcAft>
            </a:pPr>
            <a:r>
              <a:rPr lang="en-US" sz="1400">
                <a:latin typeface="Times New Roman" panose="02020603050405020304" pitchFamily="18" charset="0"/>
              </a:rPr>
              <a:t>A primary standards is a highly purified compound that serves as a reference material in titrations and in other analytical methods.</a:t>
            </a:r>
          </a:p>
          <a:p>
            <a:pPr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Important requirements for a primary standard are the following: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1.    High purity.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2.    Atmospheric stability (no sensitive to atmospheric oxygen)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3.    Absence of hydrate water so that the composition of the solid does not change with variations in humidity.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4.    Modest cost.</a:t>
            </a:r>
          </a:p>
          <a:p>
            <a:pPr algn="just"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5.    They are powerful reactants</a:t>
            </a:r>
          </a:p>
        </p:txBody>
      </p:sp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3667125" y="10363200"/>
            <a:ext cx="1635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22250" y="193675"/>
            <a:ext cx="3608388" cy="162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400">
                <a:latin typeface="Times New Roman" panose="02020603050405020304" pitchFamily="18" charset="0"/>
              </a:rPr>
              <a:t>AlKarkh University of Science College of science Department of Microbiology </a:t>
            </a:r>
          </a:p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400" b="1">
                <a:latin typeface="Times New Roman" panose="02020603050405020304" pitchFamily="18" charset="0"/>
              </a:rPr>
              <a:t>First year level </a:t>
            </a:r>
          </a:p>
          <a:p>
            <a:pPr eaLnBrk="1" hangingPunct="1">
              <a:lnSpc>
                <a:spcPts val="1613"/>
              </a:lnSpc>
              <a:spcAft>
                <a:spcPts val="838"/>
              </a:spcAft>
            </a:pPr>
            <a:r>
              <a:rPr lang="en-US" sz="1400" b="1">
                <a:latin typeface="Times New Roman" panose="02020603050405020304" pitchFamily="18" charset="0"/>
              </a:rPr>
              <a:t>General chemistry Labs</a:t>
            </a:r>
          </a:p>
          <a:p>
            <a:pPr eaLnBrk="1" hangingPunct="1">
              <a:lnSpc>
                <a:spcPts val="1825"/>
              </a:lnSpc>
              <a:spcAft>
                <a:spcPts val="838"/>
              </a:spcAft>
            </a:pPr>
            <a:r>
              <a:rPr lang="en-US" sz="1500" b="1">
                <a:latin typeface="Times New Roman" panose="02020603050405020304" pitchFamily="18" charset="0"/>
              </a:rPr>
              <a:t>Supervisor: Dr. Mohammed Abdul Baset Assistant: Anssam Dhaher Huessin</a:t>
            </a:r>
          </a:p>
        </p:txBody>
      </p:sp>
      <p:pic>
        <p:nvPicPr>
          <p:cNvPr id="2663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927475"/>
            <a:ext cx="6432550" cy="379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3050" y="7912100"/>
            <a:ext cx="1638300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0675" y="361950"/>
            <a:ext cx="6829425" cy="6291263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400">
                <a:latin typeface="Times New Roman"/>
              </a:rPr>
              <a:t>6.    They have known formula and molecular weight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260"/>
              </a:spcAft>
              <a:defRPr/>
            </a:pPr>
            <a:r>
              <a:rPr lang="en-US" sz="1400">
                <a:latin typeface="Times New Roman"/>
              </a:rPr>
              <a:t>7.    They are usually high molecular weight compounds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Secondary standard solution:</a:t>
            </a:r>
          </a:p>
          <a:p>
            <a:pPr algn="just" eaLnBrk="1" fontAlgn="auto" hangingPunct="1">
              <a:lnSpc>
                <a:spcPts val="1584"/>
              </a:lnSpc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400">
                <a:latin typeface="Times New Roman"/>
              </a:rPr>
              <a:t>A secondary standard solution is the one that must be standardized before use. This is because a secondary standard solution is not in its stable form. An example is the solution of NaOH.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400">
                <a:latin typeface="Times New Roman"/>
              </a:rPr>
              <a:t>Secondary standards are</a:t>
            </a:r>
          </a:p>
          <a:p>
            <a:pPr marL="254000" algn="just" eaLnBrk="1" fontAlgn="auto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1.    Influenced by atmosphere/environment</a:t>
            </a:r>
          </a:p>
          <a:p>
            <a:pPr marL="254000" algn="just" eaLnBrk="1" fontAlgn="auto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2.    Concentration change over time</a:t>
            </a:r>
          </a:p>
          <a:p>
            <a:pPr marL="254000" algn="just" eaLnBrk="1" fontAlgn="auto" hangingPunct="1">
              <a:lnSpc>
                <a:spcPts val="172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3.    Usually powerful reactants</a:t>
            </a:r>
          </a:p>
          <a:p>
            <a:pPr marL="254000" algn="just" eaLnBrk="1" fontAlgn="auto" hangingPunct="1">
              <a:lnSpc>
                <a:spcPts val="1728"/>
              </a:lnSpc>
              <a:spcBef>
                <a:spcPts val="0"/>
              </a:spcBef>
              <a:spcAft>
                <a:spcPts val="1260"/>
              </a:spcAft>
              <a:defRPr/>
            </a:pPr>
            <a:r>
              <a:rPr lang="en-US" sz="1400">
                <a:latin typeface="Times New Roman"/>
              </a:rPr>
              <a:t>4.    Usually cheap &amp; easy to use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Solute - The substance which dissolves in a solution.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Solvent - The substance which dissolves another to form a solution.</a:t>
            </a:r>
          </a:p>
          <a:p>
            <a:pPr algn="just" eaLnBrk="1" fontAlgn="auto" hangingPunct="1">
              <a:lnSpc>
                <a:spcPts val="1848"/>
              </a:lnSpc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400">
                <a:latin typeface="Times New Roman"/>
              </a:rPr>
              <a:t>Solution - A mixture of two or more pure substances.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400">
                <a:latin typeface="Times New Roman"/>
              </a:rPr>
              <a:t>Types of standard solutions:</a:t>
            </a:r>
          </a:p>
          <a:p>
            <a:pPr marL="254000" algn="just" eaLnBrk="1" fontAlgn="auto" hangingPunct="1">
              <a:lnSpc>
                <a:spcPts val="22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1.    Molarity: M = moles of solute contained in one liter of solution.</a:t>
            </a:r>
          </a:p>
          <a:p>
            <a:pPr algn="ctr" eaLnBrk="1" fontAlgn="auto" hangingPunct="1">
              <a:lnSpc>
                <a:spcPts val="22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Molarity = M = moles of solute/ Volume of solution = moles/L</a:t>
            </a:r>
          </a:p>
          <a:p>
            <a:pPr marL="254000" algn="just" eaLnBrk="1" fontAlgn="auto" hangingPunct="1">
              <a:lnSpc>
                <a:spcPts val="2208"/>
              </a:lnSpc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400">
                <a:latin typeface="Times New Roman"/>
              </a:rPr>
              <a:t>2.    Normality: N= moles of reactive units per liter (equivalents per liter)</a:t>
            </a:r>
          </a:p>
          <a:p>
            <a:pPr marL="952500" eaLnBrk="1" fontAlgn="auto" hangingPunct="1">
              <a:spcBef>
                <a:spcPts val="0"/>
              </a:spcBef>
              <a:spcAft>
                <a:spcPts val="210"/>
              </a:spcAft>
              <a:defRPr/>
            </a:pPr>
            <a:r>
              <a:rPr lang="en-US" sz="1400">
                <a:latin typeface="Times New Roman"/>
              </a:rPr>
              <a:t>(1000)(grams of solute)</a:t>
            </a:r>
          </a:p>
          <a:p>
            <a:pPr algn="just" eaLnBrk="1" fontAlgn="auto" hangingPunct="1">
              <a:spcBef>
                <a:spcPts val="0"/>
              </a:spcBef>
              <a:spcAft>
                <a:spcPts val="1890"/>
              </a:spcAft>
              <a:defRPr/>
            </a:pPr>
            <a:r>
              <a:rPr lang="en-US" sz="1400" baseline="30000">
                <a:latin typeface="Times New Roman"/>
              </a:rPr>
              <a:t>N</a:t>
            </a:r>
            <a:r>
              <a:rPr lang="en-US" sz="1400">
                <a:latin typeface="Times New Roman"/>
              </a:rPr>
              <a:t> (equivalent wt. of solute)(ml of solution)</a:t>
            </a:r>
          </a:p>
          <a:p>
            <a:pPr algn="just" eaLnBrk="1" fontAlgn="auto" hangingPunct="1">
              <a:lnSpc>
                <a:spcPts val="23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Relationship between N and M</a:t>
            </a:r>
          </a:p>
          <a:p>
            <a:pPr algn="ctr" eaLnBrk="1" fontAlgn="auto" hangingPunct="1">
              <a:lnSpc>
                <a:spcPts val="2304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i="1">
                <a:latin typeface="Times New Roman"/>
              </a:rPr>
              <a:t>N = n x M</a:t>
            </a:r>
          </a:p>
          <a:p>
            <a:pPr algn="just" eaLnBrk="1" fontAlgn="auto" hangingPunct="1">
              <a:lnSpc>
                <a:spcPts val="2304"/>
              </a:lnSpc>
              <a:spcBef>
                <a:spcPts val="0"/>
              </a:spcBef>
              <a:spcAft>
                <a:spcPts val="1890"/>
              </a:spcAft>
              <a:defRPr/>
            </a:pPr>
            <a:r>
              <a:rPr lang="en-US" sz="1400">
                <a:latin typeface="Times New Roman"/>
              </a:rPr>
              <a:t>Where </a:t>
            </a:r>
            <a:r>
              <a:rPr lang="en-US" sz="1400" i="1">
                <a:latin typeface="Times New Roman"/>
              </a:rPr>
              <a:t>N</a:t>
            </a:r>
            <a:r>
              <a:rPr lang="en-US" sz="1400">
                <a:latin typeface="Times New Roman"/>
              </a:rPr>
              <a:t> is normality, </a:t>
            </a:r>
            <a:r>
              <a:rPr lang="en-US" sz="1400" i="1">
                <a:latin typeface="Times New Roman"/>
              </a:rPr>
              <a:t>M</a:t>
            </a:r>
            <a:r>
              <a:rPr lang="en-US" sz="1400">
                <a:latin typeface="Times New Roman"/>
              </a:rPr>
              <a:t> is morality and </a:t>
            </a:r>
            <a:r>
              <a:rPr lang="en-US" sz="1400" i="1">
                <a:latin typeface="Times New Roman"/>
              </a:rPr>
              <a:t>n</a:t>
            </a:r>
            <a:r>
              <a:rPr lang="en-US" sz="1400">
                <a:latin typeface="Times New Roman"/>
              </a:rPr>
              <a:t> is number of equivalents.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25438" y="7077075"/>
            <a:ext cx="50387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ts val="2238"/>
              </a:lnSpc>
              <a:spcBef>
                <a:spcPts val="1888"/>
              </a:spcBef>
            </a:pPr>
            <a:r>
              <a:rPr lang="en-US" sz="1500" b="1">
                <a:latin typeface="Times New Roman" panose="02020603050405020304" pitchFamily="18" charset="0"/>
              </a:rPr>
              <a:t>Prepare (0.1 M) of sodium hydroxide</a:t>
            </a:r>
          </a:p>
          <a:p>
            <a:pPr algn="just" eaLnBrk="1" hangingPunct="1">
              <a:lnSpc>
                <a:spcPts val="2238"/>
              </a:lnSpc>
              <a:spcAft>
                <a:spcPts val="213"/>
              </a:spcAft>
            </a:pPr>
            <a:r>
              <a:rPr lang="en-US" sz="1400" u="sng">
                <a:latin typeface="Times New Roman" panose="02020603050405020304" pitchFamily="18" charset="0"/>
              </a:rPr>
              <a:t>Measuring Mass using an analytical Balance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54038" y="7756525"/>
            <a:ext cx="4700587" cy="2347913"/>
          </a:xfrm>
          <a:prstGeom prst="rect">
            <a:avLst/>
          </a:prstGeom>
        </p:spPr>
        <p:txBody>
          <a:bodyPr lIns="0" tIns="0" rIns="0" bIns="0"/>
          <a:lstStyle/>
          <a:p>
            <a:pPr algn="just" eaLnBrk="1" fontAlgn="auto" hangingPunct="1">
              <a:lnSpc>
                <a:spcPts val="2400"/>
              </a:lnSpc>
              <a:spcBef>
                <a:spcPts val="21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1.    Turn on balance and wait for display to read 0.0000 g.</a:t>
            </a:r>
          </a:p>
          <a:p>
            <a:pPr marL="247904" indent="-228600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2.    Check the level indicator &amp; do not lean on table while weighing.</a:t>
            </a:r>
          </a:p>
          <a:p>
            <a:pPr marL="247904" indent="-228600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3.    Place weighing vessel on the balance pan (e.g., creased weighing paper, weigh boat)</a:t>
            </a:r>
          </a:p>
          <a:p>
            <a:pPr marL="247904" indent="-228600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4.    Close the sliding doors &amp; wait for stability light indicator, indicating that the weight is stable.</a:t>
            </a:r>
          </a:p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5.    Press tare button so that display reads 0.0g.</a:t>
            </a:r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3667125" y="10363200"/>
            <a:ext cx="15557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13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5438" y="361950"/>
            <a:ext cx="6831012" cy="4189413"/>
          </a:xfrm>
          <a:prstGeom prst="rect">
            <a:avLst/>
          </a:prstGeom>
        </p:spPr>
        <p:txBody>
          <a:bodyPr lIns="0" tIns="0" rIns="0" bIns="0"/>
          <a:lstStyle/>
          <a:p>
            <a:pPr marL="250952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6.    Gently add the substance being weighed to the weighing sample.</a:t>
            </a:r>
          </a:p>
          <a:p>
            <a:pPr marL="250952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7.    Record mass.</a:t>
            </a:r>
          </a:p>
          <a:p>
            <a:pPr marL="250952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8.    Remove weighed sample.</a:t>
            </a:r>
          </a:p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1470"/>
              </a:spcAft>
              <a:defRPr/>
            </a:pPr>
            <a:r>
              <a:rPr lang="en-US" sz="1400">
                <a:latin typeface="Times New Roman"/>
              </a:rPr>
              <a:t>Clean spills off balance with brush or absorbent laboratory tissue. Discard any disposable weighing vessel</a:t>
            </a:r>
          </a:p>
          <a:p>
            <a:pPr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u="sng">
                <a:latin typeface="Times New Roman"/>
              </a:rPr>
              <a:t>Making up the solution</a:t>
            </a:r>
          </a:p>
          <a:p>
            <a:pPr marL="250952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1.    Take a watch glass and put it onto analytical balance on zero pointer.</a:t>
            </a:r>
          </a:p>
          <a:p>
            <a:pPr marL="250952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2.    Weight — g from the sodium hydroxide, then transfer it into clean beaker.</a:t>
            </a:r>
          </a:p>
          <a:p>
            <a:pPr marL="479552" indent="-228600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3.    Add small amount of distill water in the beaker and stirrer the solution by glass rod, until dissolve all crystal.</a:t>
            </a:r>
          </a:p>
          <a:p>
            <a:pPr marL="250952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4.    Transfer the solution carefully to volumetric flask (100 or 250 mL).</a:t>
            </a:r>
          </a:p>
          <a:p>
            <a:pPr marL="250952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5.    Wash the beaker 3 times with dist. water and transfer them to the volumetric flask.</a:t>
            </a:r>
          </a:p>
          <a:p>
            <a:pPr marL="250952" algn="just" eaLnBrk="1" fontAlgn="auto" hangingPunct="1">
              <a:lnSpc>
                <a:spcPts val="2400"/>
              </a:lnSpc>
              <a:spcBef>
                <a:spcPts val="0"/>
              </a:spcBef>
              <a:spcAft>
                <a:spcPts val="29190"/>
              </a:spcAft>
              <a:defRPr/>
            </a:pPr>
            <a:r>
              <a:rPr lang="en-US" sz="1400">
                <a:latin typeface="Times New Roman"/>
              </a:rPr>
              <a:t>6.    Add distill water to the volumetric flask up to mark, then cover it by stopper.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667125" y="10363200"/>
            <a:ext cx="1635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14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5578475"/>
            <a:ext cx="28638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13" y="7483475"/>
            <a:ext cx="6175375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373438" y="2017713"/>
            <a:ext cx="741362" cy="19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050"/>
              </a:spcBef>
              <a:spcAft>
                <a:spcPts val="1888"/>
              </a:spcAft>
            </a:pPr>
            <a:r>
              <a:rPr lang="en-US" b="1">
                <a:latin typeface="Times New Roman" panose="02020603050405020304" pitchFamily="18" charset="0"/>
              </a:rPr>
              <a:t>Lab -4-</a:t>
            </a:r>
          </a:p>
        </p:txBody>
      </p:sp>
      <p:sp>
        <p:nvSpPr>
          <p:cNvPr id="6" name="Rectangle 5"/>
          <p:cNvSpPr/>
          <p:nvPr/>
        </p:nvSpPr>
        <p:spPr>
          <a:xfrm>
            <a:off x="325438" y="2554288"/>
            <a:ext cx="6834187" cy="2835275"/>
          </a:xfrm>
          <a:prstGeom prst="rect">
            <a:avLst/>
          </a:prstGeom>
        </p:spPr>
        <p:txBody>
          <a:bodyPr lIns="0" tIns="0" rIns="0" bIns="0"/>
          <a:lstStyle/>
          <a:p>
            <a:pPr algn="ctr" eaLnBrk="1" fontAlgn="auto" hangingPunct="1">
              <a:lnSpc>
                <a:spcPts val="2232"/>
              </a:lnSpc>
              <a:spcBef>
                <a:spcPts val="1890"/>
              </a:spcBef>
              <a:spcAft>
                <a:spcPts val="0"/>
              </a:spcAft>
              <a:defRPr/>
            </a:pPr>
            <a:r>
              <a:rPr lang="en-US" sz="1500" b="1">
                <a:latin typeface="Times New Roman"/>
              </a:rPr>
              <a:t>Preparation of standard solution from liquid solutions</a:t>
            </a:r>
          </a:p>
          <a:p>
            <a:pPr eaLnBrk="1" fontAlgn="auto" hangingPunct="1">
              <a:lnSpc>
                <a:spcPts val="223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latin typeface="Times New Roman"/>
              </a:rPr>
              <a:t>Diluting Solutions</a:t>
            </a:r>
          </a:p>
          <a:p>
            <a:pPr marL="711708" indent="-228600" eaLnBrk="1" fontAlgn="auto" hangingPunct="1">
              <a:lnSpc>
                <a:spcPts val="1872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Many laboratory chemicals such as acids are purchased as concentrated solutions </a:t>
            </a:r>
            <a:r>
              <a:rPr lang="en-US" sz="1400" u="sng">
                <a:latin typeface="Times New Roman"/>
              </a:rPr>
              <a:t>(stock solutions)</a:t>
            </a:r>
            <a:r>
              <a:rPr lang="en-US" sz="1400">
                <a:latin typeface="Times New Roman"/>
              </a:rPr>
              <a:t>.</a:t>
            </a:r>
          </a:p>
          <a:p>
            <a:pPr marL="711708" indent="-2286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More dilute solutions are prepared by taking a certain quantity of the stock solution and diluting it with water.</a:t>
            </a:r>
          </a:p>
          <a:p>
            <a:pPr marL="711708" indent="-2286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A </a:t>
            </a:r>
            <a:r>
              <a:rPr lang="en-US" sz="1400" b="1">
                <a:latin typeface="Times New Roman"/>
              </a:rPr>
              <a:t>standard solution </a:t>
            </a:r>
            <a:r>
              <a:rPr lang="en-US" sz="1400">
                <a:latin typeface="Times New Roman"/>
              </a:rPr>
              <a:t>is one with an accurate, known concentration. This is also known as a stock solution.</a:t>
            </a:r>
          </a:p>
          <a:p>
            <a:pPr marL="711708" algn="just" eaLnBrk="1" fontAlgn="auto" hangingPunct="1">
              <a:spcBef>
                <a:spcPts val="0"/>
              </a:spcBef>
              <a:spcAft>
                <a:spcPts val="420"/>
              </a:spcAft>
              <a:defRPr/>
            </a:pPr>
            <a:r>
              <a:rPr lang="en-US" sz="1400">
                <a:latin typeface="Times New Roman"/>
              </a:rPr>
              <a:t>•    These are used as reactant solutions.</a:t>
            </a:r>
          </a:p>
          <a:p>
            <a:pPr marL="927608" indent="-2159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•    They usually have a higher concentration than is needed for creating solutions and therefore must be </a:t>
            </a:r>
            <a:r>
              <a:rPr lang="en-US" sz="1400" b="1">
                <a:latin typeface="Times New Roman"/>
              </a:rPr>
              <a:t>diluted</a:t>
            </a:r>
            <a:r>
              <a:rPr lang="en-US" sz="1400">
                <a:latin typeface="Times New Roman"/>
              </a:rPr>
              <a:t>.</a:t>
            </a:r>
          </a:p>
          <a:p>
            <a:pPr marL="483108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After diluting a solution, the concentration of the solution changes.</a:t>
            </a:r>
          </a:p>
          <a:p>
            <a:pPr marL="483108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>
                <a:latin typeface="Times New Roman"/>
              </a:rPr>
              <a:t>&gt;    Relationship between molarity, density and weight percent is: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850" y="6708775"/>
            <a:ext cx="6742113" cy="158750"/>
          </a:xfrm>
          <a:prstGeom prst="rect">
            <a:avLst/>
          </a:prstGeom>
        </p:spPr>
        <p:txBody>
          <a:bodyPr wrap="none"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latin typeface="Times New Roman"/>
              </a:rPr>
              <a:t>Where M: molarity (mol/L), d: density (g/ml), Wt: weight percent (%) and Mw: molecular weight.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23850" y="7107238"/>
            <a:ext cx="6742113" cy="18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marL="485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1050"/>
              </a:spcBef>
            </a:pPr>
            <a:r>
              <a:rPr lang="en-US" sz="1400">
                <a:latin typeface="Times New Roman" panose="02020603050405020304" pitchFamily="18" charset="0"/>
              </a:rPr>
              <a:t>&gt; When a solution is diluted, the concentration of the new solution can be found using: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14325" y="9207500"/>
            <a:ext cx="6486525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Bef>
                <a:spcPts val="2525"/>
              </a:spcBef>
            </a:pPr>
            <a:r>
              <a:rPr lang="en-US" sz="1600" b="1" i="1">
                <a:latin typeface="Times New Roman" panose="02020603050405020304" pitchFamily="18" charset="0"/>
              </a:rPr>
              <a:t>Don’t forget the equation for molar concentration! (c = n/V)</a:t>
            </a:r>
          </a:p>
          <a:p>
            <a:pPr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C = concentration in moles per litre n = number of moles V = volume in litres</a:t>
            </a:r>
          </a:p>
          <a:p>
            <a:pPr eaLnBrk="1" hangingPunct="1"/>
            <a:r>
              <a:rPr lang="en-US" sz="1500" b="1">
                <a:latin typeface="Times New Roman" panose="02020603050405020304" pitchFamily="18" charset="0"/>
              </a:rPr>
              <a:t>How to make 0.1 M Sulfuric Acid (H</a:t>
            </a:r>
            <a:r>
              <a:rPr lang="en-US" sz="1600" b="1">
                <a:latin typeface="Times New Roman" panose="02020603050405020304" pitchFamily="18" charset="0"/>
              </a:rPr>
              <a:t>2</a:t>
            </a:r>
            <a:r>
              <a:rPr lang="en-US" sz="1500" b="1">
                <a:latin typeface="Times New Roman" panose="02020603050405020304" pitchFamily="18" charset="0"/>
              </a:rPr>
              <a:t>SO</a:t>
            </a:r>
            <a:r>
              <a:rPr lang="en-US" sz="1600" b="1">
                <a:latin typeface="Times New Roman" panose="02020603050405020304" pitchFamily="18" charset="0"/>
              </a:rPr>
              <a:t>4</a:t>
            </a:r>
            <a:r>
              <a:rPr lang="en-US" sz="1500" b="1">
                <a:latin typeface="Times New Roman" panose="02020603050405020304" pitchFamily="18" charset="0"/>
              </a:rPr>
              <a:t>) Solution from concentrated one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3667125" y="10363200"/>
            <a:ext cx="158750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15</a:t>
            </a:r>
          </a:p>
        </p:txBody>
      </p:sp>
      <p:pic>
        <p:nvPicPr>
          <p:cNvPr id="29706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169863"/>
            <a:ext cx="3840163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713" y="3965575"/>
            <a:ext cx="6489700" cy="313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11238" y="361950"/>
            <a:ext cx="6145212" cy="2046288"/>
          </a:xfrm>
          <a:prstGeom prst="rect">
            <a:avLst/>
          </a:prstGeom>
        </p:spPr>
        <p:txBody>
          <a:bodyPr lIns="0" tIns="0" rIns="0" bIns="0"/>
          <a:lstStyle/>
          <a:p>
            <a:pPr marL="247904" indent="-228600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- Use a pipet to deliver a volume (</a:t>
            </a:r>
            <a:r>
              <a:rPr lang="en-US" sz="1400" dirty="0" err="1">
                <a:latin typeface="Times New Roman"/>
              </a:rPr>
              <a:t>V</a:t>
            </a:r>
            <a:r>
              <a:rPr lang="en-US" sz="900" dirty="0" err="1">
                <a:latin typeface="Times New Roman"/>
              </a:rPr>
              <a:t>x</a:t>
            </a:r>
            <a:r>
              <a:rPr lang="en-US" sz="1400" dirty="0">
                <a:latin typeface="Times New Roman"/>
              </a:rPr>
              <a:t>) of the concentrated solution (H</a:t>
            </a:r>
            <a:r>
              <a:rPr lang="en-US" sz="900" dirty="0">
                <a:latin typeface="Times New Roman"/>
              </a:rPr>
              <a:t>2</a:t>
            </a:r>
            <a:r>
              <a:rPr lang="en-US" sz="1400" dirty="0">
                <a:latin typeface="Times New Roman"/>
              </a:rPr>
              <a:t>SO</a:t>
            </a:r>
            <a:r>
              <a:rPr lang="en-US" sz="900" dirty="0">
                <a:latin typeface="Times New Roman"/>
              </a:rPr>
              <a:t>4</a:t>
            </a:r>
            <a:r>
              <a:rPr lang="en-US" sz="1400" dirty="0">
                <a:latin typeface="Times New Roman"/>
              </a:rPr>
              <a:t>) (</a:t>
            </a:r>
            <a:r>
              <a:rPr lang="en-US" sz="1400" dirty="0" err="1">
                <a:latin typeface="Times New Roman"/>
              </a:rPr>
              <a:t>M</a:t>
            </a:r>
            <a:r>
              <a:rPr lang="en-US" sz="900" dirty="0" err="1">
                <a:latin typeface="Times New Roman"/>
              </a:rPr>
              <a:t>x</a:t>
            </a:r>
            <a:r>
              <a:rPr lang="en-US" sz="1400" dirty="0">
                <a:latin typeface="Times New Roman"/>
              </a:rPr>
              <a:t>) to prepare (diluted) 100, 250 and 500 ml of 0.1 M sulfuric acid solution.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-    Add solvent (distilled water) to the line on the neck of the volumetric flask.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Times New Roman"/>
              </a:rPr>
              <a:t>-    Mix well.</a:t>
            </a:r>
          </a:p>
          <a:p>
            <a:pPr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1680"/>
              </a:spcAft>
              <a:defRPr/>
            </a:pPr>
            <a:r>
              <a:rPr lang="en-US" sz="1400" dirty="0">
                <a:latin typeface="Times New Roman"/>
              </a:rPr>
              <a:t>-    Mathematically the relationship of diluting solution can be shown in </a:t>
            </a:r>
            <a:r>
              <a:rPr lang="en-US" sz="1400" dirty="0">
                <a:latin typeface="Times New Roman"/>
              </a:rPr>
              <a:t>the equation:</a:t>
            </a:r>
            <a:endParaRPr lang="en-US" sz="1400" dirty="0">
              <a:latin typeface="Times New Roman"/>
              <a:hlinkClick r:id="rId3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1890"/>
              </a:spcAft>
              <a:defRPr/>
            </a:pPr>
            <a:r>
              <a:rPr lang="en-US" sz="3100" b="1" spc="-50" dirty="0">
                <a:solidFill>
                  <a:srgbClr val="FF0000"/>
                </a:solidFill>
                <a:latin typeface="Arial"/>
              </a:rPr>
              <a:t>M(C), x V = M(C</a:t>
            </a:r>
            <a:r>
              <a:rPr lang="en-US" sz="3100" dirty="0">
                <a:solidFill>
                  <a:srgbClr val="FF0000"/>
                </a:solidFill>
                <a:latin typeface="Arial"/>
              </a:rPr>
              <a:t>)</a:t>
            </a:r>
            <a:r>
              <a:rPr lang="en-US" sz="3100" baseline="-25000" dirty="0">
                <a:solidFill>
                  <a:srgbClr val="FF0000"/>
                </a:solidFill>
                <a:latin typeface="Arial"/>
              </a:rPr>
              <a:t>2</a:t>
            </a:r>
            <a:r>
              <a:rPr lang="en-US" sz="3100" b="1" spc="-50" dirty="0">
                <a:solidFill>
                  <a:srgbClr val="FF0000"/>
                </a:solidFill>
                <a:latin typeface="Arial"/>
              </a:rPr>
              <a:t> x V</a:t>
            </a:r>
          </a:p>
          <a:p>
            <a:pPr marL="819404" eaLnBrk="1" fontAlgn="auto" hangingPunct="1">
              <a:spcBef>
                <a:spcPts val="0"/>
              </a:spcBef>
              <a:spcAft>
                <a:spcPts val="840"/>
              </a:spcAft>
              <a:defRPr/>
            </a:pPr>
            <a:r>
              <a:rPr lang="en-US" sz="1400" b="1" dirty="0">
                <a:latin typeface="Times New Roman"/>
              </a:rPr>
              <a:t>1 = initial (concentrated) 2 = final (diluted)</a:t>
            </a:r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323850" y="2527300"/>
            <a:ext cx="37846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ts val="1613"/>
              </a:lnSpc>
              <a:spcBef>
                <a:spcPts val="838"/>
              </a:spcBef>
            </a:pPr>
            <a:r>
              <a:rPr lang="en-US" sz="1400">
                <a:latin typeface="Times New Roman" panose="02020603050405020304" pitchFamily="18" charset="0"/>
              </a:rPr>
              <a:t>Where:</a:t>
            </a:r>
          </a:p>
          <a:p>
            <a:pPr eaLnBrk="1" hangingPunct="1">
              <a:lnSpc>
                <a:spcPts val="1613"/>
              </a:lnSpc>
            </a:pPr>
            <a:r>
              <a:rPr lang="en-US" sz="1400">
                <a:latin typeface="Times New Roman" panose="02020603050405020304" pitchFamily="18" charset="0"/>
              </a:rPr>
              <a:t>M(C)</a:t>
            </a:r>
            <a:r>
              <a:rPr lang="en-US" sz="900" baseline="-25000">
                <a:latin typeface="Times New Roman" panose="02020603050405020304" pitchFamily="18" charset="0"/>
              </a:rPr>
              <a:t>1</a:t>
            </a:r>
            <a:r>
              <a:rPr lang="en-US" sz="900">
                <a:latin typeface="Times New Roman" panose="02020603050405020304" pitchFamily="18" charset="0"/>
              </a:rPr>
              <a:t> </a:t>
            </a:r>
            <a:r>
              <a:rPr lang="en-US" sz="1400">
                <a:latin typeface="Times New Roman" panose="02020603050405020304" pitchFamily="18" charset="0"/>
              </a:rPr>
              <a:t>= Initial concentration or molarity M (mol/L). V</a:t>
            </a:r>
            <a:r>
              <a:rPr lang="en-US" sz="900">
                <a:latin typeface="Times New Roman" panose="02020603050405020304" pitchFamily="18" charset="0"/>
              </a:rPr>
              <a:t>1 </a:t>
            </a:r>
            <a:r>
              <a:rPr lang="en-US" sz="1400">
                <a:latin typeface="Times New Roman" panose="02020603050405020304" pitchFamily="18" charset="0"/>
              </a:rPr>
              <a:t>= Initial volume (ml)</a:t>
            </a:r>
          </a:p>
          <a:p>
            <a:pPr eaLnBrk="1" hangingPunct="1">
              <a:lnSpc>
                <a:spcPts val="1613"/>
              </a:lnSpc>
              <a:spcAft>
                <a:spcPts val="2525"/>
              </a:spcAft>
            </a:pPr>
            <a:r>
              <a:rPr lang="en-US" sz="1400">
                <a:latin typeface="Times New Roman" panose="02020603050405020304" pitchFamily="18" charset="0"/>
              </a:rPr>
              <a:t>M(C)</a:t>
            </a:r>
            <a:r>
              <a:rPr lang="en-US" sz="900" baseline="-25000">
                <a:latin typeface="Times New Roman" panose="02020603050405020304" pitchFamily="18" charset="0"/>
              </a:rPr>
              <a:t>1</a:t>
            </a:r>
            <a:r>
              <a:rPr lang="en-US" sz="900">
                <a:latin typeface="Times New Roman" panose="02020603050405020304" pitchFamily="18" charset="0"/>
              </a:rPr>
              <a:t> </a:t>
            </a:r>
            <a:r>
              <a:rPr lang="en-US" sz="1400">
                <a:latin typeface="Times New Roman" panose="02020603050405020304" pitchFamily="18" charset="0"/>
              </a:rPr>
              <a:t>= Final concentration or molarity M (mol/L). V</a:t>
            </a:r>
            <a:r>
              <a:rPr lang="en-US" sz="900">
                <a:latin typeface="Times New Roman" panose="02020603050405020304" pitchFamily="18" charset="0"/>
              </a:rPr>
              <a:t>1 </a:t>
            </a:r>
            <a:r>
              <a:rPr lang="en-US" sz="1400">
                <a:latin typeface="Times New Roman" panose="02020603050405020304" pitchFamily="18" charset="0"/>
              </a:rPr>
              <a:t>= Final volume (ml)</a:t>
            </a:r>
          </a:p>
        </p:txBody>
      </p:sp>
      <p:sp>
        <p:nvSpPr>
          <p:cNvPr id="5" name="Rectangle 4"/>
          <p:cNvSpPr/>
          <p:nvPr/>
        </p:nvSpPr>
        <p:spPr>
          <a:xfrm>
            <a:off x="320675" y="7580313"/>
            <a:ext cx="6858000" cy="1816100"/>
          </a:xfrm>
          <a:prstGeom prst="rect">
            <a:avLst/>
          </a:prstGeom>
        </p:spPr>
        <p:txBody>
          <a:bodyPr lIns="0" tIns="0" rIns="0" bIns="0"/>
          <a:lstStyle/>
          <a:p>
            <a:pPr eaLnBrk="1" fontAlgn="auto" hangingPunct="1">
              <a:lnSpc>
                <a:spcPts val="1608"/>
              </a:lnSpc>
              <a:spcBef>
                <a:spcPts val="2520"/>
              </a:spcBef>
              <a:spcAft>
                <a:spcPts val="0"/>
              </a:spcAft>
              <a:defRPr/>
            </a:pPr>
            <a:r>
              <a:rPr lang="en-US" sz="1500" b="1">
                <a:latin typeface="Times New Roman"/>
              </a:rPr>
              <a:t>Why is acid always added to water, and not the reverse?</a:t>
            </a:r>
          </a:p>
          <a:p>
            <a:pPr marL="482600" indent="-2159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>
                <a:latin typeface="Times New Roman"/>
              </a:rPr>
              <a:t>o </a:t>
            </a:r>
            <a:r>
              <a:rPr lang="en-US" sz="1400">
                <a:latin typeface="Times New Roman"/>
              </a:rPr>
              <a:t>A large amount of heat is released when strong acids are mixed with water. Adding more acid releases more heat.</a:t>
            </a:r>
          </a:p>
          <a:p>
            <a:pPr marL="482600" indent="-2159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>
                <a:latin typeface="Times New Roman"/>
              </a:rPr>
              <a:t>o </a:t>
            </a:r>
            <a:r>
              <a:rPr lang="en-US" sz="1400" i="1">
                <a:latin typeface="Times New Roman"/>
              </a:rPr>
              <a:t>If you add water to acid,</a:t>
            </a:r>
            <a:r>
              <a:rPr lang="en-US" sz="1400">
                <a:latin typeface="Times New Roman"/>
              </a:rPr>
              <a:t> you form an extremely concentrated solution of acid initially. So much heat is released that the solution may boil very violently, splashing concentrated acid out of the container!</a:t>
            </a:r>
          </a:p>
          <a:p>
            <a:pPr marL="482600" indent="-215900" algn="just" eaLnBrk="1" fontAlgn="auto" hangingPunct="1">
              <a:lnSpc>
                <a:spcPts val="1608"/>
              </a:lnSpc>
              <a:spcBef>
                <a:spcPts val="0"/>
              </a:spcBef>
              <a:spcAft>
                <a:spcPts val="1890"/>
              </a:spcAft>
              <a:defRPr/>
            </a:pPr>
            <a:r>
              <a:rPr lang="en-US" sz="1300">
                <a:latin typeface="Times New Roman"/>
              </a:rPr>
              <a:t>o </a:t>
            </a:r>
            <a:r>
              <a:rPr lang="en-US" sz="1400" i="1">
                <a:latin typeface="Times New Roman"/>
              </a:rPr>
              <a:t>If you add acid to water,</a:t>
            </a:r>
            <a:r>
              <a:rPr lang="en-US" sz="1400">
                <a:latin typeface="Times New Roman"/>
              </a:rPr>
              <a:t> the solution that forms is very dilute and the small amount of heat released is not enough to vaporize and spatter it. So </a:t>
            </a:r>
            <a:r>
              <a:rPr lang="en-US" sz="1400" b="1">
                <a:latin typeface="Times New Roman"/>
              </a:rPr>
              <a:t>Always Add Acid to water</a:t>
            </a:r>
            <a:r>
              <a:rPr lang="en-US" sz="1400">
                <a:latin typeface="Times New Roman"/>
              </a:rPr>
              <a:t>, and never the reverse.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667125" y="10363200"/>
            <a:ext cx="163513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sz="1100">
                <a:latin typeface="Times New Roman" panose="02020603050405020304" pitchFamily="18" charset="0"/>
              </a:rPr>
              <a:t>16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1077</Words>
  <Application>Microsoft Office PowerPoint</Application>
  <PresentationFormat>Custom</PresentationFormat>
  <Paragraphs>89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Calibri</vt:lpstr>
      <vt:lpstr>Arial</vt:lpstr>
      <vt:lpstr>Times New Roman</vt:lpstr>
      <vt:lpstr>Berlin Sans FB</vt:lpstr>
      <vt:lpstr>Berlin Sans FB Demi</vt:lpstr>
      <vt:lpstr>Tahoma</vt:lpstr>
      <vt:lpstr>Georgia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ььььь</dc:creator>
  <cp:keywords/>
  <cp:lastModifiedBy>hp</cp:lastModifiedBy>
  <cp:revision>14</cp:revision>
  <dcterms:modified xsi:type="dcterms:W3CDTF">2018-11-17T16:51:31Z</dcterms:modified>
</cp:coreProperties>
</file>